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1"/>
  </p:notesMasterIdLst>
  <p:sldIdLst>
    <p:sldId id="285" r:id="rId5"/>
    <p:sldId id="378" r:id="rId6"/>
    <p:sldId id="337" r:id="rId7"/>
    <p:sldId id="464" r:id="rId8"/>
    <p:sldId id="459" r:id="rId9"/>
    <p:sldId id="462" r:id="rId10"/>
    <p:sldId id="461" r:id="rId11"/>
    <p:sldId id="379" r:id="rId12"/>
    <p:sldId id="307" r:id="rId13"/>
    <p:sldId id="309" r:id="rId14"/>
    <p:sldId id="466" r:id="rId15"/>
    <p:sldId id="455" r:id="rId16"/>
    <p:sldId id="380" r:id="rId17"/>
    <p:sldId id="457" r:id="rId18"/>
    <p:sldId id="465" r:id="rId19"/>
    <p:sldId id="467" r:id="rId20"/>
    <p:sldId id="458" r:id="rId21"/>
    <p:sldId id="358" r:id="rId22"/>
    <p:sldId id="360" r:id="rId23"/>
    <p:sldId id="471" r:id="rId24"/>
    <p:sldId id="468" r:id="rId25"/>
    <p:sldId id="469" r:id="rId26"/>
    <p:sldId id="470" r:id="rId27"/>
    <p:sldId id="472" r:id="rId28"/>
    <p:sldId id="473" r:id="rId29"/>
    <p:sldId id="33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C0000"/>
    <a:srgbClr val="FF7500"/>
    <a:srgbClr val="FF8B00"/>
    <a:srgbClr val="97FF01"/>
    <a:srgbClr val="FB5901"/>
    <a:srgbClr val="00FF92"/>
    <a:srgbClr val="FFEE00"/>
    <a:srgbClr val="01A1F8"/>
    <a:srgbClr val="60FF44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3" autoAdjust="0"/>
    <p:restoredTop sz="78407" autoAdjust="0"/>
  </p:normalViewPr>
  <p:slideViewPr>
    <p:cSldViewPr snapToGrid="0" showGuides="1">
      <p:cViewPr varScale="1">
        <p:scale>
          <a:sx n="124" d="100"/>
          <a:sy n="124" d="100"/>
        </p:scale>
        <p:origin x="1368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Mathew</a:t>
            </a:r>
          </a:p>
          <a:p>
            <a:r>
              <a:rPr lang="en-US" dirty="0" err="1"/>
              <a:t>Hyperopt</a:t>
            </a:r>
            <a:endParaRPr lang="en-US" dirty="0"/>
          </a:p>
          <a:p>
            <a:r>
              <a:rPr lang="en-US" dirty="0"/>
              <a:t>TPE (Tree </a:t>
            </a:r>
            <a:r>
              <a:rPr lang="en-US" dirty="0" err="1"/>
              <a:t>Parzen</a:t>
            </a:r>
            <a:r>
              <a:rPr lang="en-US" dirty="0"/>
              <a:t> Estimator)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2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7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Hidden layers don’t all have to have the same number of neurons.</a:t>
            </a:r>
          </a:p>
          <a:p>
            <a:endParaRPr lang="en-US" baseline="0" dirty="0"/>
          </a:p>
          <a:p>
            <a:r>
              <a:rPr lang="en-US" baseline="0" dirty="0"/>
              <a:t>Output layer might be more than one.</a:t>
            </a:r>
          </a:p>
          <a:p>
            <a:endParaRPr lang="en-US" baseline="0" dirty="0"/>
          </a:p>
          <a:p>
            <a:r>
              <a:rPr lang="en-US" baseline="0" dirty="0"/>
              <a:t>This diagram shows a MLP for a task like classification, e.g. spam vs. non-spam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49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 data: tweets, mortality rates, images of animals</a:t>
            </a:r>
          </a:p>
          <a:p>
            <a:pPr marL="228600" indent="-228600">
              <a:buAutoNum type="arabicPeriod"/>
            </a:pPr>
            <a:r>
              <a:rPr lang="en-US" dirty="0"/>
              <a:t>Clean up data: supplement or remove incomplete data, resize and crop images</a:t>
            </a:r>
          </a:p>
          <a:p>
            <a:pPr marL="228600" indent="-228600">
              <a:buAutoNum type="arabicPeriod"/>
            </a:pPr>
            <a:r>
              <a:rPr lang="en-US" dirty="0"/>
              <a:t>Train your statistical model</a:t>
            </a:r>
          </a:p>
          <a:p>
            <a:pPr marL="228600" indent="-228600">
              <a:buAutoNum type="arabicPeriod"/>
            </a:pPr>
            <a:r>
              <a:rPr lang="en-US" dirty="0"/>
              <a:t>Deploy your model in the cloud so that it can be used to infer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Pain points:</a:t>
            </a:r>
          </a:p>
          <a:p>
            <a:pPr marL="685800" lvl="1" indent="-228600">
              <a:buAutoNum type="arabicPeriod"/>
            </a:pPr>
            <a:r>
              <a:rPr lang="en-US" dirty="0"/>
              <a:t>Manually setting up the training workflow and managing it is a project in itself. Given an example.</a:t>
            </a:r>
          </a:p>
          <a:p>
            <a:pPr marL="685800" lvl="1" indent="-228600">
              <a:buAutoNum type="arabicPeriod"/>
            </a:pPr>
            <a:r>
              <a:rPr lang="en-US" dirty="0"/>
              <a:t>Dealing with distributed training</a:t>
            </a:r>
          </a:p>
          <a:p>
            <a:pPr marL="685800" lvl="1" indent="-228600">
              <a:buAutoNum type="arabicPeriod"/>
            </a:pPr>
            <a:r>
              <a:rPr lang="en-US" dirty="0"/>
              <a:t>Turning on and off the machines</a:t>
            </a:r>
          </a:p>
          <a:p>
            <a:pPr marL="685800" lvl="1" indent="-228600">
              <a:buAutoNum type="arabicPeriod"/>
            </a:pPr>
            <a:r>
              <a:rPr lang="en-US" dirty="0"/>
              <a:t>Deploying to production means hosting a web service, writing software to handle incoming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30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6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7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8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1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5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5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55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7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7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6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Underlying true relationship is hidden.</a:t>
            </a:r>
          </a:p>
          <a:p>
            <a:r>
              <a:rPr lang="en-US" dirty="0"/>
              <a:t>Cost time and money to evaluate.</a:t>
            </a:r>
          </a:p>
          <a:p>
            <a:r>
              <a:rPr lang="en-US" dirty="0"/>
              <a:t>Must sample.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55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2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Natural Language Processing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Sentiment analysis/mood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18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4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Sentiment analysis -&gt; Heart Disease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Natural Language Processing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Sentiment analysis/mood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examples:</a:t>
            </a:r>
          </a:p>
          <a:p>
            <a:endParaRPr lang="en-US" dirty="0"/>
          </a:p>
          <a:p>
            <a:r>
              <a:rPr lang="en-US" dirty="0"/>
              <a:t>Imagine x = longitude, y = latitude</a:t>
            </a:r>
          </a:p>
          <a:p>
            <a:endParaRPr lang="en-US" dirty="0"/>
          </a:p>
          <a:p>
            <a:r>
              <a:rPr lang="en-US" dirty="0"/>
              <a:t>Linearly separable: blue dots = people in USA; green dots = Canada</a:t>
            </a:r>
          </a:p>
          <a:p>
            <a:endParaRPr lang="en-US" dirty="0"/>
          </a:p>
          <a:p>
            <a:r>
              <a:rPr lang="en-US" dirty="0"/>
              <a:t>Non-Linearly separable: blue = people in a city, green = people outside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1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Audience: better solution for each?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i="0" dirty="0"/>
              <a:t>do these with NN e.g. learn an approximation for a numerical solution. But might not be the best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8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Sometimes here people say “ML and DL” as if they were two different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8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3653D6-5250-684E-A5F0-80EBF561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B9ACC-2BAC-F340-9F15-FFD6524C84E6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89097-F33F-7A42-9161-97A12FB4C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35131-73FE-0340-AA35-155FC847328E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26EFF-04A4-EE40-B780-2841E2D5D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2C429-2643-C145-A18D-07B72BBC3F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05086-9243-1246-9186-959EBE080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46018-ADA8-2046-9362-1856F98BB2E2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1A3D8-82D9-4648-97FE-C13CF88AD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DB3FB-9548-564A-AB9E-E1242950B79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76002-185A-0A4D-B468-2D6E85D126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B3208-1F34-944B-967D-A488356A9DD1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3E460-F7D9-F94F-99A6-1070DC215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B89E4-8AFB-454F-AF24-B0BC0663435F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6F658-EC5C-8D47-AB92-64FBF345A7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497AD-56A3-0545-B9DA-5EDABF7EF4E6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C08FE-47A6-824D-9EF9-9519B87CC4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69128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E527F-32CE-7040-9899-F5464B2E9D06}"/>
              </a:ext>
            </a:extLst>
          </p:cNvPr>
          <p:cNvSpPr txBox="1"/>
          <p:nvPr userDrawn="1"/>
        </p:nvSpPr>
        <p:spPr>
          <a:xfrm>
            <a:off x="336789" y="478680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72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B3155-9AD0-0942-9719-4EF47207F3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5BF7F-F84F-204F-943E-A5F7FCABC6F5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1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5027F-0BA2-9048-93B1-4407401AA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44797-C181-034C-B72A-052CEA91E33F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41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0E1A2-22DB-244E-AA24-348A87BFC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B656C-CD49-C148-84E0-FBBC225965C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A2052-E4A3-8643-8D58-67C03480DB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4DA79-8977-EC40-AAAD-37FA241D82F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20324-79D6-1F4D-976C-E7DC46C48E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FC996-4A38-CD4A-9B1D-81BF316BC29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955F6-5DBD-B44A-9E8A-6ECFCF8C7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76F8C-E744-A345-A0A9-F29DBBFBA240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F7799-4078-8E4E-AB6A-26BB1570B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A5245-BF23-9746-BBEC-E073860386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78DF-AB4A-AC47-88FE-15496F2B6D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23923-DEF3-F843-81B7-048B38E445AD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D9A4FD-3073-764B-B64F-84B89F8771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8B756-EE45-DF4C-93AB-D07BEDF9D131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4955A-7FE0-8942-8157-1DE71DC29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5BA3E-4C94-5845-A648-9C0693918F57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AAB3-0F47-644D-820A-88B9E11EF47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699096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31278-81AC-714D-8137-BA0BF5EE38A1}"/>
              </a:ext>
            </a:extLst>
          </p:cNvPr>
          <p:cNvSpPr txBox="1"/>
          <p:nvPr userDrawn="1"/>
        </p:nvSpPr>
        <p:spPr>
          <a:xfrm>
            <a:off x="336789" y="4794623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8" r:id="rId17"/>
    <p:sldLayoutId id="2147483699" r:id="rId18"/>
    <p:sldLayoutId id="214748370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sagemaker/latest/dg/pca.html" TargetMode="External"/><Relationship Id="rId13" Type="http://schemas.openxmlformats.org/officeDocument/2006/relationships/hyperlink" Target="https://docs.aws.amazon.com/sagemaker/latest/dg/randomcutforest.html" TargetMode="External"/><Relationship Id="rId3" Type="http://schemas.openxmlformats.org/officeDocument/2006/relationships/image" Target="../media/image28.tiff"/><Relationship Id="rId7" Type="http://schemas.openxmlformats.org/officeDocument/2006/relationships/hyperlink" Target="https://docs.aws.amazon.com/sagemaker/latest/dg/fact-machines.html" TargetMode="External"/><Relationship Id="rId12" Type="http://schemas.openxmlformats.org/officeDocument/2006/relationships/hyperlink" Target="https://docs.aws.amazon.com/sagemaker/latest/dg/ntm.html" TargetMode="External"/><Relationship Id="rId17" Type="http://schemas.openxmlformats.org/officeDocument/2006/relationships/hyperlink" Target="https://docs.aws.amazon.com/sagemaker/latest/dg/deepar.html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docs.aws.amazon.com/sagemaker/latest/dg/seq-2-seq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aws.amazon.com/sagemaker/latest/dg/object-detection.html" TargetMode="External"/><Relationship Id="rId11" Type="http://schemas.openxmlformats.org/officeDocument/2006/relationships/hyperlink" Target="https://docs.aws.amazon.com/sagemaker/latest/dg/lda.html" TargetMode="External"/><Relationship Id="rId5" Type="http://schemas.openxmlformats.org/officeDocument/2006/relationships/hyperlink" Target="https://docs.aws.amazon.com/sagemaker/latest/dg/image-classification.html" TargetMode="External"/><Relationship Id="rId15" Type="http://schemas.openxmlformats.org/officeDocument/2006/relationships/hyperlink" Target="https://docs.aws.amazon.com/sagemaker/latest/dg/blazingtext.html" TargetMode="External"/><Relationship Id="rId10" Type="http://schemas.openxmlformats.org/officeDocument/2006/relationships/hyperlink" Target="https://docs.aws.amazon.com/sagemaker/latest/dg/k-nearest-neighbors.html" TargetMode="External"/><Relationship Id="rId4" Type="http://schemas.openxmlformats.org/officeDocument/2006/relationships/hyperlink" Target="https://docs.aws.amazon.com/sagemaker/latest/dg/linear-learner.html" TargetMode="External"/><Relationship Id="rId9" Type="http://schemas.openxmlformats.org/officeDocument/2006/relationships/hyperlink" Target="https://docs.aws.amazon.com/sagemaker/latest/dg/k-means.html" TargetMode="External"/><Relationship Id="rId14" Type="http://schemas.openxmlformats.org/officeDocument/2006/relationships/hyperlink" Target="https://docs.aws.amazon.com/sagemaker/latest/dg/xgboost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sagemaker-examples" TargetMode="External"/><Relationship Id="rId2" Type="http://schemas.openxmlformats.org/officeDocument/2006/relationships/hyperlink" Target="https://medium.com/apache-mxnet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956022"/>
            <a:ext cx="5110261" cy="433387"/>
          </a:xfrm>
        </p:spPr>
        <p:txBody>
          <a:bodyPr>
            <a:normAutofit/>
          </a:bodyPr>
          <a:lstStyle/>
          <a:p>
            <a:r>
              <a:rPr lang="en-US" dirty="0" err="1"/>
              <a:t>Vishaal</a:t>
            </a:r>
            <a:r>
              <a:rPr lang="en-US" dirty="0"/>
              <a:t> Kapoor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 October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An Introduction to </a:t>
            </a:r>
            <a:r>
              <a:rPr lang="en-US" sz="3600" dirty="0" err="1"/>
              <a:t>SageMaker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4" y="1108820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/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We have ~100B of them, and ~1Q Synapses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D790A-5B3C-7942-A6E0-14ECDCF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95" y="415512"/>
            <a:ext cx="2510036" cy="251003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B3D2A36-6B63-014F-B0CC-B9C45E81A3EF}"/>
              </a:ext>
            </a:extLst>
          </p:cNvPr>
          <p:cNvGrpSpPr/>
          <p:nvPr/>
        </p:nvGrpSpPr>
        <p:grpSpPr>
          <a:xfrm>
            <a:off x="330198" y="2307967"/>
            <a:ext cx="4802515" cy="2347199"/>
            <a:chOff x="330198" y="2444746"/>
            <a:chExt cx="4802515" cy="22104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540826-1C05-564A-B3C1-949B932F58E2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5F1ADD-00C5-9942-AD27-15964ED68AA5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71766B0-77E9-344A-B12F-8540E0B8D919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FB14A-71FC-CB49-BE86-0C32B485E64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A939B46-48F6-AB4E-856D-183E9EEF81E5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DC24DC5-71A2-5A49-A9A2-5E44C3E338D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FD7F5-9358-C84C-B345-4B9B2E12E1E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2A113-80C5-614F-B93A-8EFB15F6852E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E17121D-42DF-2346-B8E1-75E28D556E3E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8A291D-232F-9440-91A5-8787B559AF57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 err="1">
                      <a:solidFill>
                        <a:schemeClr val="bg1"/>
                      </a:solidFill>
                    </a:rPr>
                    <a:t>n</a:t>
                  </a:r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2D6AD0-66C9-F64E-A488-6730CD917381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076A17-0044-9A4C-8461-108F8EB72DE6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0F832E-F3C5-7047-B000-B8B7A3D108A6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31DD8A9-AE28-E447-ABA3-37B2858407BD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616AF62-BBE7-7E46-AF06-2A0CC3CF5C43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88B714E-3674-904C-9AF7-0DEFE58A1226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62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chemeClr val="bg1"/>
                      </a:solidFill>
                    </a:rPr>
                    <a:t>Σ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B909B7-820B-F64E-B9C4-F1CF76407BDE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98C5C41-E917-F746-B2DA-D149D931177B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54D94B-20A1-4847-8E0C-1048011F4756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33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φ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D32F786-888D-7549-9F4E-F9BC235F06C5}"/>
                  </a:ext>
                </a:extLst>
              </p:cNvPr>
              <p:cNvCxnSpPr>
                <a:stCxn id="53" idx="3"/>
                <a:endCxn id="41" idx="2"/>
              </p:cNvCxnSpPr>
              <p:nvPr/>
            </p:nvCxnSpPr>
            <p:spPr>
              <a:xfrm>
                <a:off x="661106" y="3304617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68FB90B-21E4-414C-8CCE-FEBBBA58BA43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FA952A-AAB0-B04C-8EC6-33C4BF0D7892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6C1F2D-BF47-1743-8950-DD31CF3E740F}"/>
                  </a:ext>
                </a:extLst>
              </p:cNvPr>
              <p:cNvCxnSpPr>
                <a:cxnSpLocks/>
                <a:stCxn id="41" idx="6"/>
                <a:endCxn id="59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59EFA8A-491D-194F-A9F6-0F65CDB5BE77}"/>
                  </a:ext>
                </a:extLst>
              </p:cNvPr>
              <p:cNvCxnSpPr>
                <a:cxnSpLocks/>
                <a:stCxn id="45" idx="6"/>
                <a:endCxn id="59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8A7879-9EA5-5842-B6B3-6DF1679FC993}"/>
                  </a:ext>
                </a:extLst>
              </p:cNvPr>
              <p:cNvCxnSpPr>
                <a:cxnSpLocks/>
                <a:stCxn id="50" idx="6"/>
                <a:endCxn id="59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28088D2-CED9-DB49-BCB9-36D1E78FE8F4}"/>
                  </a:ext>
                </a:extLst>
              </p:cNvPr>
              <p:cNvCxnSpPr>
                <a:cxnSpLocks/>
                <a:stCxn id="59" idx="6"/>
                <a:endCxn id="21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4938FBA-4487-AF4C-8695-93137BD9467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9ED7DC-045F-2D48-BEC9-894A20CB1FB2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Inputs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01D4C6-C5E3-314B-A3B3-ECEDCAED4509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Weights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6E45B37-A983-2448-8D63-7162732D72ED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Activation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6A3AAF-2E28-2642-B730-89BCA1026997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𝑦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C6ABA1-0B1B-6F4C-9428-3C5CA0BF01C4}"/>
                </a:ext>
              </a:extLst>
            </p:cNvPr>
            <p:cNvSpPr txBox="1"/>
            <p:nvPr/>
          </p:nvSpPr>
          <p:spPr>
            <a:xfrm rot="5400000">
              <a:off x="552648" y="40101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/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1880" t="-113265" r="-376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40C754E-73E1-4E4C-B139-933BF79A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(Artificial) Neural Networks (ANN)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F0CFA1-8370-AD4B-826E-0369AD449F2E}"/>
              </a:ext>
            </a:extLst>
          </p:cNvPr>
          <p:cNvSpPr/>
          <p:nvPr/>
        </p:nvSpPr>
        <p:spPr>
          <a:xfrm>
            <a:off x="2638512" y="275585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029BE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595A2-3031-B948-A106-83F380795067}"/>
              </a:ext>
            </a:extLst>
          </p:cNvPr>
          <p:cNvSpPr txBox="1"/>
          <p:nvPr/>
        </p:nvSpPr>
        <p:spPr>
          <a:xfrm>
            <a:off x="2710659" y="27930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4065E3-E442-6A42-88D2-6DD82383590B}"/>
              </a:ext>
            </a:extLst>
          </p:cNvPr>
          <p:cNvCxnSpPr>
            <a:cxnSpLocks/>
            <a:stCxn id="46" idx="4"/>
            <a:endCxn id="59" idx="0"/>
          </p:cNvCxnSpPr>
          <p:nvPr/>
        </p:nvCxnSpPr>
        <p:spPr>
          <a:xfrm flipH="1">
            <a:off x="2853445" y="3213058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6A15E8-2E13-AD43-9A3B-8DB8946799AB}"/>
              </a:ext>
            </a:extLst>
          </p:cNvPr>
          <p:cNvSpPr txBox="1"/>
          <p:nvPr/>
        </p:nvSpPr>
        <p:spPr>
          <a:xfrm>
            <a:off x="2512333" y="2301762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Bias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06" grpId="0" animBg="1"/>
      <p:bldP spid="46" grpId="0" animBg="1"/>
      <p:bldP spid="49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Neural Networks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5" y="110882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Hierarchical </a:t>
            </a:r>
            <a:br>
              <a:rPr lang="en-US" sz="2400" dirty="0"/>
            </a:br>
            <a:r>
              <a:rPr lang="en-US" sz="2400" dirty="0"/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83" y="1277208"/>
            <a:ext cx="5457397" cy="267695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6782" y="3885152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/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37893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1969202"/>
            <a:ext cx="7649737" cy="1158715"/>
          </a:xfrm>
        </p:spPr>
        <p:txBody>
          <a:bodyPr/>
          <a:lstStyle/>
          <a:p>
            <a:r>
              <a:rPr lang="en-US" dirty="0"/>
              <a:t>2. What are the pain points of ML and DL?</a:t>
            </a:r>
          </a:p>
        </p:txBody>
      </p:sp>
    </p:spTree>
    <p:extLst>
      <p:ext uri="{BB962C8B-B14F-4D97-AF65-F5344CB8AC3E}">
        <p14:creationId xmlns:p14="http://schemas.microsoft.com/office/powerpoint/2010/main" val="152379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Machine Learning (and DL) to Production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36FBFA-2E81-7F40-82EB-E264A7232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498"/>
          <a:stretch/>
        </p:blipFill>
        <p:spPr>
          <a:xfrm>
            <a:off x="6232759" y="1399963"/>
            <a:ext cx="1440000" cy="200251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9704760-D6F0-1347-8072-B1B800707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8"/>
          <a:stretch/>
        </p:blipFill>
        <p:spPr>
          <a:xfrm>
            <a:off x="1230013" y="1515207"/>
            <a:ext cx="1440000" cy="1867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A7CA0F-80B2-3547-9BAA-5FADF39D76EB}"/>
              </a:ext>
            </a:extLst>
          </p:cNvPr>
          <p:cNvSpPr/>
          <p:nvPr/>
        </p:nvSpPr>
        <p:spPr>
          <a:xfrm>
            <a:off x="6489342" y="312295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9EE37-F057-B142-BB6D-A2B54A5B01E1}"/>
              </a:ext>
            </a:extLst>
          </p:cNvPr>
          <p:cNvSpPr/>
          <p:nvPr/>
        </p:nvSpPr>
        <p:spPr>
          <a:xfrm>
            <a:off x="3692106" y="3122955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&amp; Tune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F3E647-4E93-9F4F-9481-8221F0F84BC6}"/>
              </a:ext>
            </a:extLst>
          </p:cNvPr>
          <p:cNvSpPr/>
          <p:nvPr/>
        </p:nvSpPr>
        <p:spPr>
          <a:xfrm>
            <a:off x="1024119" y="2984454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+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Processing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FAC682-E876-B749-B52C-09732D713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22905"/>
          <a:stretch/>
        </p:blipFill>
        <p:spPr>
          <a:xfrm>
            <a:off x="3731386" y="1871713"/>
            <a:ext cx="1440000" cy="120786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453822F-3DBC-CC48-8026-6DBB86D316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380" t="52604" r="69831" b="19986"/>
          <a:stretch/>
        </p:blipFill>
        <p:spPr>
          <a:xfrm>
            <a:off x="6590637" y="2142134"/>
            <a:ext cx="716252" cy="5570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D8CDE-ECD3-AA44-8B47-25E67F6924F7}"/>
              </a:ext>
            </a:extLst>
          </p:cNvPr>
          <p:cNvCxnSpPr/>
          <p:nvPr/>
        </p:nvCxnSpPr>
        <p:spPr>
          <a:xfrm>
            <a:off x="2869326" y="2490955"/>
            <a:ext cx="66215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1CC237-2934-DD4A-8C5E-5788480113F6}"/>
              </a:ext>
            </a:extLst>
          </p:cNvPr>
          <p:cNvCxnSpPr/>
          <p:nvPr/>
        </p:nvCxnSpPr>
        <p:spPr>
          <a:xfrm>
            <a:off x="5418084" y="2490955"/>
            <a:ext cx="66215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97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does </a:t>
            </a:r>
            <a:r>
              <a:rPr lang="en-US" dirty="0" err="1"/>
              <a:t>SageMaker</a:t>
            </a:r>
            <a:r>
              <a:rPr lang="en-US" dirty="0"/>
              <a:t> mitigate those pain points and provide leverage?</a:t>
            </a:r>
          </a:p>
        </p:txBody>
      </p:sp>
    </p:spTree>
    <p:extLst>
      <p:ext uri="{BB962C8B-B14F-4D97-AF65-F5344CB8AC3E}">
        <p14:creationId xmlns:p14="http://schemas.microsoft.com/office/powerpoint/2010/main" val="422942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9828201-BF53-594D-8449-14219CC20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49" y="776877"/>
            <a:ext cx="402729" cy="417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SageMaker Python SDK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3775934" y="2295816"/>
            <a:ext cx="2504" cy="7987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F6477D-6194-C549-BDB0-EC453A9BD21B}"/>
              </a:ext>
            </a:extLst>
          </p:cNvPr>
          <p:cNvSpPr/>
          <p:nvPr/>
        </p:nvSpPr>
        <p:spPr>
          <a:xfrm>
            <a:off x="4890055" y="1485836"/>
            <a:ext cx="1212182" cy="79870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3191901" y="1474560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Estimator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E720F2-F84D-5140-9886-819DE3F3A8F3}"/>
              </a:ext>
            </a:extLst>
          </p:cNvPr>
          <p:cNvSpPr/>
          <p:nvPr/>
        </p:nvSpPr>
        <p:spPr>
          <a:xfrm>
            <a:off x="4890055" y="3095923"/>
            <a:ext cx="1212182" cy="79870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 Environment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189397" y="3094520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F7F50D-B0BB-454B-9C85-91C2C7E10B2E}"/>
              </a:ext>
            </a:extLst>
          </p:cNvPr>
          <p:cNvSpPr/>
          <p:nvPr/>
        </p:nvSpPr>
        <p:spPr>
          <a:xfrm>
            <a:off x="4211358" y="1737576"/>
            <a:ext cx="793221" cy="295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CEE4EF-0E51-A746-9F72-27B1FD4332C8}"/>
              </a:ext>
            </a:extLst>
          </p:cNvPr>
          <p:cNvSpPr/>
          <p:nvPr/>
        </p:nvSpPr>
        <p:spPr>
          <a:xfrm>
            <a:off x="4211358" y="3347663"/>
            <a:ext cx="793221" cy="295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22A5A6-187F-624B-A202-04C7CC0E08F9}"/>
              </a:ext>
            </a:extLst>
          </p:cNvPr>
          <p:cNvSpPr/>
          <p:nvPr/>
        </p:nvSpPr>
        <p:spPr>
          <a:xfrm>
            <a:off x="3381828" y="2547557"/>
            <a:ext cx="793221" cy="295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41A150-9A7E-8343-815B-BC2305A39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53"/>
          <a:stretch/>
        </p:blipFill>
        <p:spPr>
          <a:xfrm>
            <a:off x="5004578" y="1356916"/>
            <a:ext cx="369942" cy="20928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D505B-752E-E74C-876C-3EEC8C9D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53"/>
          <a:stretch/>
        </p:blipFill>
        <p:spPr>
          <a:xfrm>
            <a:off x="5011079" y="2976876"/>
            <a:ext cx="369942" cy="209285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1A787-6910-AB45-98A7-9AB1A7B35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75" t="9957" r="59961" b="79944"/>
          <a:stretch/>
        </p:blipFill>
        <p:spPr>
          <a:xfrm>
            <a:off x="5107405" y="4623391"/>
            <a:ext cx="241111" cy="241111"/>
          </a:xfrm>
          <a:prstGeom prst="rect">
            <a:avLst/>
          </a:prstGeom>
          <a:ln>
            <a:noFill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0FBB2D-F5C5-784A-8B05-1E873ACFDDFD}"/>
              </a:ext>
            </a:extLst>
          </p:cNvPr>
          <p:cNvCxnSpPr>
            <a:cxnSpLocks/>
          </p:cNvCxnSpPr>
          <p:nvPr/>
        </p:nvCxnSpPr>
        <p:spPr>
          <a:xfrm>
            <a:off x="5715514" y="2898238"/>
            <a:ext cx="0" cy="1962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1CB677-4A17-9C4F-A92F-FB43C4F8375D}"/>
              </a:ext>
            </a:extLst>
          </p:cNvPr>
          <p:cNvCxnSpPr>
            <a:cxnSpLocks/>
          </p:cNvCxnSpPr>
          <p:nvPr/>
        </p:nvCxnSpPr>
        <p:spPr>
          <a:xfrm flipV="1">
            <a:off x="5264904" y="3908112"/>
            <a:ext cx="187287" cy="66027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ED4B20-791E-FD44-BE9E-0AA5015B582B}"/>
              </a:ext>
            </a:extLst>
          </p:cNvPr>
          <p:cNvCxnSpPr>
            <a:cxnSpLocks/>
          </p:cNvCxnSpPr>
          <p:nvPr/>
        </p:nvCxnSpPr>
        <p:spPr>
          <a:xfrm>
            <a:off x="5589441" y="3922226"/>
            <a:ext cx="201320" cy="6646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38CC5A-662E-3048-BDFB-D89EB727C398}"/>
              </a:ext>
            </a:extLst>
          </p:cNvPr>
          <p:cNvSpPr txBox="1"/>
          <p:nvPr/>
        </p:nvSpPr>
        <p:spPr>
          <a:xfrm>
            <a:off x="5895705" y="853563"/>
            <a:ext cx="820021" cy="2045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1B709F-5B50-C14C-99F6-9B1B650CD75E}"/>
              </a:ext>
            </a:extLst>
          </p:cNvPr>
          <p:cNvSpPr txBox="1"/>
          <p:nvPr/>
        </p:nvSpPr>
        <p:spPr>
          <a:xfrm>
            <a:off x="5887638" y="2574009"/>
            <a:ext cx="836316" cy="2045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Trained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ECFD8D-7D04-9C4D-9917-A4B25141844B}"/>
              </a:ext>
            </a:extLst>
          </p:cNvPr>
          <p:cNvSpPr txBox="1"/>
          <p:nvPr/>
        </p:nvSpPr>
        <p:spPr>
          <a:xfrm>
            <a:off x="5609036" y="4623391"/>
            <a:ext cx="356237" cy="24066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5C3DF-F559-4442-9FE6-59301D8BF265}"/>
              </a:ext>
            </a:extLst>
          </p:cNvPr>
          <p:cNvSpPr txBox="1"/>
          <p:nvPr/>
        </p:nvSpPr>
        <p:spPr>
          <a:xfrm>
            <a:off x="5272511" y="4599546"/>
            <a:ext cx="204566" cy="24066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D27A55-A379-9949-9D80-B2CBAE5AFDE4}"/>
              </a:ext>
            </a:extLst>
          </p:cNvPr>
          <p:cNvSpPr txBox="1"/>
          <p:nvPr/>
        </p:nvSpPr>
        <p:spPr>
          <a:xfrm rot="17213810">
            <a:off x="5013906" y="4217819"/>
            <a:ext cx="440219" cy="180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request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0BF08A-C5B5-5A43-91E5-A1578735BF51}"/>
              </a:ext>
            </a:extLst>
          </p:cNvPr>
          <p:cNvSpPr txBox="1"/>
          <p:nvPr/>
        </p:nvSpPr>
        <p:spPr>
          <a:xfrm rot="4329773">
            <a:off x="5526686" y="4046001"/>
            <a:ext cx="494118" cy="180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2AC5E2-AA8F-994E-930B-7F79103E9BA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15514" y="1194522"/>
            <a:ext cx="0" cy="2913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7F527B4-63C5-094F-BFCC-60E379E5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49" y="2480593"/>
            <a:ext cx="402729" cy="4176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DCA9D4-96A4-5F41-9B92-177AF4B3A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7" t="-753" r="84457" b="96831"/>
          <a:stretch/>
        </p:blipFill>
        <p:spPr>
          <a:xfrm>
            <a:off x="3237634" y="801529"/>
            <a:ext cx="2078862" cy="37135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72EDCF-8F3E-764C-9376-4EDF39A7A353}"/>
              </a:ext>
            </a:extLst>
          </p:cNvPr>
          <p:cNvCxnSpPr>
            <a:cxnSpLocks/>
          </p:cNvCxnSpPr>
          <p:nvPr/>
        </p:nvCxnSpPr>
        <p:spPr>
          <a:xfrm>
            <a:off x="5715514" y="2273238"/>
            <a:ext cx="0" cy="1962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181156A-E4E8-3140-A197-5FDACBA96CE5}"/>
              </a:ext>
            </a:extLst>
          </p:cNvPr>
          <p:cNvSpPr/>
          <p:nvPr/>
        </p:nvSpPr>
        <p:spPr>
          <a:xfrm>
            <a:off x="4276502" y="1769112"/>
            <a:ext cx="6367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.fit(</a:t>
            </a:r>
            <a:r>
              <a:rPr lang="en-US" sz="4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33889A-2C05-004F-A8D8-125615E50046}"/>
              </a:ext>
            </a:extLst>
          </p:cNvPr>
          <p:cNvSpPr/>
          <p:nvPr/>
        </p:nvSpPr>
        <p:spPr>
          <a:xfrm>
            <a:off x="3359585" y="2584280"/>
            <a:ext cx="8354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.deploy(</a:t>
            </a:r>
            <a:r>
              <a:rPr lang="en-US" sz="4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8EC4DB-BD5C-8149-AB64-1D20F9E49B79}"/>
              </a:ext>
            </a:extLst>
          </p:cNvPr>
          <p:cNvSpPr/>
          <p:nvPr/>
        </p:nvSpPr>
        <p:spPr>
          <a:xfrm>
            <a:off x="4151110" y="3390918"/>
            <a:ext cx="9044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.predict(</a:t>
            </a:r>
            <a:r>
              <a:rPr lang="en-US" sz="4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900" dirty="0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5144CC6-E546-3948-AB8D-19D699EAF7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b="12783"/>
          <a:stretch/>
        </p:blipFill>
        <p:spPr>
          <a:xfrm>
            <a:off x="2045871" y="1526976"/>
            <a:ext cx="650384" cy="56724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CBC3B7A-E65A-854A-A2AF-926C38A14E33}"/>
              </a:ext>
            </a:extLst>
          </p:cNvPr>
          <p:cNvSpPr/>
          <p:nvPr/>
        </p:nvSpPr>
        <p:spPr>
          <a:xfrm>
            <a:off x="2003013" y="2094225"/>
            <a:ext cx="7361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train.py</a:t>
            </a:r>
            <a:endParaRPr lang="en-US" sz="900" dirty="0">
              <a:solidFill>
                <a:schemeClr val="accent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D996C8-F1A8-7D44-90E4-0B060BC4BA65}"/>
              </a:ext>
            </a:extLst>
          </p:cNvPr>
          <p:cNvCxnSpPr>
            <a:cxnSpLocks/>
          </p:cNvCxnSpPr>
          <p:nvPr/>
        </p:nvCxnSpPr>
        <p:spPr>
          <a:xfrm flipV="1">
            <a:off x="2688763" y="1876059"/>
            <a:ext cx="43542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8BE260B-AAD9-3E41-B222-60B72DFE9599}"/>
              </a:ext>
            </a:extLst>
          </p:cNvPr>
          <p:cNvSpPr txBox="1"/>
          <p:nvPr/>
        </p:nvSpPr>
        <p:spPr>
          <a:xfrm rot="16200000">
            <a:off x="5795102" y="333021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69232B-D536-5F47-9C1D-C121891AB887}"/>
              </a:ext>
            </a:extLst>
          </p:cNvPr>
          <p:cNvSpPr/>
          <p:nvPr/>
        </p:nvSpPr>
        <p:spPr>
          <a:xfrm>
            <a:off x="200045" y="4518236"/>
            <a:ext cx="8806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bg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 by </a:t>
            </a:r>
            <a:r>
              <a:rPr lang="en-GB" sz="700" dirty="0" err="1">
                <a:solidFill>
                  <a:schemeClr val="bg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Iconstock</a:t>
            </a:r>
            <a:r>
              <a:rPr lang="en-GB" sz="700" dirty="0">
                <a:solidFill>
                  <a:schemeClr val="bg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from the Noun Project</a:t>
            </a:r>
          </a:p>
          <a:p>
            <a:endParaRPr lang="en-GB" sz="700" dirty="0">
              <a:solidFill>
                <a:schemeClr val="bg2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15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 err="1"/>
              <a:t>SageMaker</a:t>
            </a:r>
            <a:r>
              <a:rPr lang="en-US" b="1" dirty="0"/>
              <a:t> Built-in Algorithms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418171" y="970157"/>
            <a:ext cx="7699917" cy="474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Linear Learner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Image Classification Algorithm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Object Detection Algorithm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Factorization Machines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Principal Component Analysis (PCA)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K-Means Algorithm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K-Nearest Neighbors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Latent Dirichlet Allocation (LDA)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Neural Topic Model (NTM)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Random Cut Forest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XGBoost Algorithm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BlazingText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Sequence2Sequence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7"/>
              </a:rPr>
              <a:t>DeepAR Forecasting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Walk-throughs with </a:t>
            </a:r>
            <a:r>
              <a:rPr lang="en-US" dirty="0" err="1"/>
              <a:t>MXNet</a:t>
            </a:r>
            <a:r>
              <a:rPr lang="en-US" dirty="0"/>
              <a:t> and </a:t>
            </a:r>
            <a:r>
              <a:rPr lang="en-US" dirty="0" err="1"/>
              <a:t>SageMaker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9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A872A6-771B-164B-8794-F06199E82B7D}"/>
              </a:ext>
            </a:extLst>
          </p:cNvPr>
          <p:cNvSpPr/>
          <p:nvPr/>
        </p:nvSpPr>
        <p:spPr>
          <a:xfrm>
            <a:off x="-5255" y="3852854"/>
            <a:ext cx="3541363" cy="11448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71A61-C803-B740-A5B7-DBD031A2123A}"/>
              </a:ext>
            </a:extLst>
          </p:cNvPr>
          <p:cNvSpPr/>
          <p:nvPr/>
        </p:nvSpPr>
        <p:spPr>
          <a:xfrm>
            <a:off x="0" y="2092372"/>
            <a:ext cx="3541363" cy="14391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03A0B-AA13-B145-AEFD-DD4E905AC753}"/>
              </a:ext>
            </a:extLst>
          </p:cNvPr>
          <p:cNvSpPr txBox="1"/>
          <p:nvPr/>
        </p:nvSpPr>
        <p:spPr>
          <a:xfrm>
            <a:off x="1798913" y="261905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SageMaker Python SDK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965B3-D249-9F4D-BB25-2EEF85F6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1" y="372040"/>
            <a:ext cx="6637188" cy="5626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D5960E-34DE-DA4A-87BF-A84FED15220D}"/>
              </a:ext>
            </a:extLst>
          </p:cNvPr>
          <p:cNvSpPr txBox="1"/>
          <p:nvPr/>
        </p:nvSpPr>
        <p:spPr>
          <a:xfrm>
            <a:off x="1679845" y="42534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8430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19753E-6 L 0.00139 -0.120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/>
      <p:bldP spid="18" grpId="0"/>
      <p:bldP spid="2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B93A1BC-01B2-0744-AEB0-1564BC42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38" y="-136789"/>
            <a:ext cx="5839555" cy="5404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3A3CB5-E881-C747-A82E-B8D66760E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b="12783"/>
          <a:stretch/>
        </p:blipFill>
        <p:spPr>
          <a:xfrm>
            <a:off x="1166641" y="2265530"/>
            <a:ext cx="650384" cy="5672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85E949-E5B3-9C47-9F13-9CB9341A3F6C}"/>
              </a:ext>
            </a:extLst>
          </p:cNvPr>
          <p:cNvSpPr/>
          <p:nvPr/>
        </p:nvSpPr>
        <p:spPr>
          <a:xfrm>
            <a:off x="1123783" y="2832779"/>
            <a:ext cx="7361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train.py</a:t>
            </a:r>
            <a:endParaRPr lang="en-US" sz="900" dirty="0">
              <a:solidFill>
                <a:schemeClr val="accent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4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792" y="1122557"/>
            <a:ext cx="6596743" cy="33830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can we do with Machine Learning and Deep Learning?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pain points?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 err="1"/>
              <a:t>SageMaker</a:t>
            </a:r>
            <a:r>
              <a:rPr lang="en-US" dirty="0"/>
              <a:t> mitigate those pain points and provide leverage?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Walk-throughs with </a:t>
            </a:r>
            <a:r>
              <a:rPr lang="en-US" dirty="0" err="1"/>
              <a:t>SageMaker</a:t>
            </a:r>
            <a:endParaRPr lang="en-US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F554B-71C4-2048-BBE7-02017215E8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116" y="2105369"/>
            <a:ext cx="1339611" cy="11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34" y="2097848"/>
            <a:ext cx="8205304" cy="545741"/>
          </a:xfrm>
        </p:spPr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walk-through with a built-in example</a:t>
            </a:r>
          </a:p>
        </p:txBody>
      </p:sp>
    </p:spTree>
    <p:extLst>
      <p:ext uri="{BB962C8B-B14F-4D97-AF65-F5344CB8AC3E}">
        <p14:creationId xmlns:p14="http://schemas.microsoft.com/office/powerpoint/2010/main" val="154820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</a:t>
            </a:r>
            <a:r>
              <a:rPr lang="en-US" dirty="0" err="1"/>
              <a:t>MXNet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962833" y="1532822"/>
            <a:ext cx="468230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844526" y="711566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76296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12B81B-566B-1445-AF84-A9094E6C0B51}"/>
              </a:ext>
            </a:extLst>
          </p:cNvPr>
          <p:cNvSpPr/>
          <p:nvPr/>
        </p:nvSpPr>
        <p:spPr>
          <a:xfrm>
            <a:off x="2239191" y="708819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50DF55B-4D30-AA4A-8DA8-A291D142F0B5}"/>
              </a:ext>
            </a:extLst>
          </p:cNvPr>
          <p:cNvSpPr/>
          <p:nvPr/>
        </p:nvSpPr>
        <p:spPr>
          <a:xfrm>
            <a:off x="3927759" y="706071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23DF8-10D2-D240-931C-50C05BAA492B}"/>
              </a:ext>
            </a:extLst>
          </p:cNvPr>
          <p:cNvCxnSpPr>
            <a:cxnSpLocks/>
            <a:stCxn id="13" idx="0"/>
            <a:endCxn id="42" idx="2"/>
          </p:cNvCxnSpPr>
          <p:nvPr/>
        </p:nvCxnSpPr>
        <p:spPr>
          <a:xfrm flipV="1">
            <a:off x="962833" y="1530075"/>
            <a:ext cx="1862895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BF931-CE35-7147-BCAB-57B00997B1E8}"/>
              </a:ext>
            </a:extLst>
          </p:cNvPr>
          <p:cNvCxnSpPr>
            <a:cxnSpLocks/>
            <a:stCxn id="13" idx="0"/>
            <a:endCxn id="47" idx="2"/>
          </p:cNvCxnSpPr>
          <p:nvPr/>
        </p:nvCxnSpPr>
        <p:spPr>
          <a:xfrm flipV="1">
            <a:off x="962833" y="1527327"/>
            <a:ext cx="35514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47151A-3B75-6E43-855D-B2FF7B96228D}"/>
              </a:ext>
            </a:extLst>
          </p:cNvPr>
          <p:cNvCxnSpPr>
            <a:cxnSpLocks/>
            <a:stCxn id="62" idx="0"/>
            <a:endCxn id="11" idx="2"/>
          </p:cNvCxnSpPr>
          <p:nvPr/>
        </p:nvCxnSpPr>
        <p:spPr>
          <a:xfrm flipH="1" flipV="1">
            <a:off x="1431063" y="1532822"/>
            <a:ext cx="1188623" cy="1109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9FD52E-5612-0546-9A47-43BEF9FF282B}"/>
              </a:ext>
            </a:extLst>
          </p:cNvPr>
          <p:cNvSpPr/>
          <p:nvPr/>
        </p:nvSpPr>
        <p:spPr>
          <a:xfrm>
            <a:off x="2033149" y="2642128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84E232-8DE1-8D4A-9D66-5A81AA1BE02E}"/>
              </a:ext>
            </a:extLst>
          </p:cNvPr>
          <p:cNvCxnSpPr>
            <a:cxnSpLocks/>
            <a:stCxn id="62" idx="0"/>
            <a:endCxn id="42" idx="2"/>
          </p:cNvCxnSpPr>
          <p:nvPr/>
        </p:nvCxnSpPr>
        <p:spPr>
          <a:xfrm flipV="1">
            <a:off x="2619686" y="1530075"/>
            <a:ext cx="206042" cy="1112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692700-3E28-5640-8C57-A0DFB75B3440}"/>
              </a:ext>
            </a:extLst>
          </p:cNvPr>
          <p:cNvCxnSpPr>
            <a:cxnSpLocks/>
            <a:stCxn id="62" idx="0"/>
            <a:endCxn id="47" idx="2"/>
          </p:cNvCxnSpPr>
          <p:nvPr/>
        </p:nvCxnSpPr>
        <p:spPr>
          <a:xfrm flipV="1">
            <a:off x="2619686" y="1527327"/>
            <a:ext cx="1894610" cy="11148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81DC94-314D-AE4C-A1AD-BBE6225245A1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H="1" flipV="1">
            <a:off x="1431063" y="1532822"/>
            <a:ext cx="3509596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30F80B6-505A-9149-8A68-F8F9E19BB34B}"/>
              </a:ext>
            </a:extLst>
          </p:cNvPr>
          <p:cNvSpPr/>
          <p:nvPr/>
        </p:nvSpPr>
        <p:spPr>
          <a:xfrm>
            <a:off x="4354122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80EF53-E616-5F44-B904-9B8E72524C90}"/>
              </a:ext>
            </a:extLst>
          </p:cNvPr>
          <p:cNvCxnSpPr>
            <a:cxnSpLocks/>
            <a:stCxn id="66" idx="0"/>
            <a:endCxn id="42" idx="2"/>
          </p:cNvCxnSpPr>
          <p:nvPr/>
        </p:nvCxnSpPr>
        <p:spPr>
          <a:xfrm flipH="1" flipV="1">
            <a:off x="2825728" y="1530075"/>
            <a:ext cx="2114931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72A87B-B961-C341-A284-0955A6D74165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H="1" flipV="1">
            <a:off x="4514296" y="1527327"/>
            <a:ext cx="4263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DBB62D8-8E8E-B646-BBCE-1A09C39CA06A}"/>
              </a:ext>
            </a:extLst>
          </p:cNvPr>
          <p:cNvSpPr txBox="1"/>
          <p:nvPr/>
        </p:nvSpPr>
        <p:spPr>
          <a:xfrm>
            <a:off x="3541913" y="27700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E26E79E-293C-5B43-94B9-593FC520A376}"/>
              </a:ext>
            </a:extLst>
          </p:cNvPr>
          <p:cNvSpPr txBox="1"/>
          <p:nvPr/>
        </p:nvSpPr>
        <p:spPr>
          <a:xfrm>
            <a:off x="3431753" y="87599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</a:t>
            </a:r>
            <a:r>
              <a:rPr lang="en-US" dirty="0" err="1"/>
              <a:t>MXNet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962833" y="1532822"/>
            <a:ext cx="468230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844526" y="711566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76296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12B81B-566B-1445-AF84-A9094E6C0B51}"/>
              </a:ext>
            </a:extLst>
          </p:cNvPr>
          <p:cNvSpPr/>
          <p:nvPr/>
        </p:nvSpPr>
        <p:spPr>
          <a:xfrm>
            <a:off x="2239191" y="708819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50DF55B-4D30-AA4A-8DA8-A291D142F0B5}"/>
              </a:ext>
            </a:extLst>
          </p:cNvPr>
          <p:cNvSpPr/>
          <p:nvPr/>
        </p:nvSpPr>
        <p:spPr>
          <a:xfrm>
            <a:off x="3927759" y="706071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23DF8-10D2-D240-931C-50C05BAA492B}"/>
              </a:ext>
            </a:extLst>
          </p:cNvPr>
          <p:cNvCxnSpPr>
            <a:cxnSpLocks/>
            <a:stCxn id="13" idx="0"/>
            <a:endCxn id="42" idx="2"/>
          </p:cNvCxnSpPr>
          <p:nvPr/>
        </p:nvCxnSpPr>
        <p:spPr>
          <a:xfrm flipV="1">
            <a:off x="962833" y="1530075"/>
            <a:ext cx="1862895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BF931-CE35-7147-BCAB-57B00997B1E8}"/>
              </a:ext>
            </a:extLst>
          </p:cNvPr>
          <p:cNvCxnSpPr>
            <a:cxnSpLocks/>
            <a:stCxn id="13" idx="0"/>
            <a:endCxn id="47" idx="2"/>
          </p:cNvCxnSpPr>
          <p:nvPr/>
        </p:nvCxnSpPr>
        <p:spPr>
          <a:xfrm flipV="1">
            <a:off x="962833" y="1527327"/>
            <a:ext cx="35514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47151A-3B75-6E43-855D-B2FF7B96228D}"/>
              </a:ext>
            </a:extLst>
          </p:cNvPr>
          <p:cNvCxnSpPr>
            <a:cxnSpLocks/>
            <a:stCxn id="62" idx="0"/>
            <a:endCxn id="11" idx="2"/>
          </p:cNvCxnSpPr>
          <p:nvPr/>
        </p:nvCxnSpPr>
        <p:spPr>
          <a:xfrm flipH="1" flipV="1">
            <a:off x="1431063" y="1532822"/>
            <a:ext cx="1188623" cy="1109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9FD52E-5612-0546-9A47-43BEF9FF282B}"/>
              </a:ext>
            </a:extLst>
          </p:cNvPr>
          <p:cNvSpPr/>
          <p:nvPr/>
        </p:nvSpPr>
        <p:spPr>
          <a:xfrm>
            <a:off x="2033149" y="2642128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84E232-8DE1-8D4A-9D66-5A81AA1BE02E}"/>
              </a:ext>
            </a:extLst>
          </p:cNvPr>
          <p:cNvCxnSpPr>
            <a:cxnSpLocks/>
            <a:stCxn id="62" idx="0"/>
            <a:endCxn id="42" idx="2"/>
          </p:cNvCxnSpPr>
          <p:nvPr/>
        </p:nvCxnSpPr>
        <p:spPr>
          <a:xfrm flipV="1">
            <a:off x="2619686" y="1530075"/>
            <a:ext cx="206042" cy="1112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692700-3E28-5640-8C57-A0DFB75B3440}"/>
              </a:ext>
            </a:extLst>
          </p:cNvPr>
          <p:cNvCxnSpPr>
            <a:cxnSpLocks/>
            <a:stCxn id="62" idx="0"/>
            <a:endCxn id="47" idx="2"/>
          </p:cNvCxnSpPr>
          <p:nvPr/>
        </p:nvCxnSpPr>
        <p:spPr>
          <a:xfrm flipV="1">
            <a:off x="2619686" y="1527327"/>
            <a:ext cx="1894610" cy="11148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81DC94-314D-AE4C-A1AD-BBE6225245A1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H="1" flipV="1">
            <a:off x="1431063" y="1532822"/>
            <a:ext cx="3509596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30F80B6-505A-9149-8A68-F8F9E19BB34B}"/>
              </a:ext>
            </a:extLst>
          </p:cNvPr>
          <p:cNvSpPr/>
          <p:nvPr/>
        </p:nvSpPr>
        <p:spPr>
          <a:xfrm>
            <a:off x="4354122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80EF53-E616-5F44-B904-9B8E72524C90}"/>
              </a:ext>
            </a:extLst>
          </p:cNvPr>
          <p:cNvCxnSpPr>
            <a:cxnSpLocks/>
            <a:stCxn id="66" idx="0"/>
            <a:endCxn id="42" idx="2"/>
          </p:cNvCxnSpPr>
          <p:nvPr/>
        </p:nvCxnSpPr>
        <p:spPr>
          <a:xfrm flipH="1" flipV="1">
            <a:off x="2825728" y="1530075"/>
            <a:ext cx="2114931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72A87B-B961-C341-A284-0955A6D74165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H="1" flipV="1">
            <a:off x="4514296" y="1527327"/>
            <a:ext cx="4263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DBB62D8-8E8E-B646-BBCE-1A09C39CA06A}"/>
              </a:ext>
            </a:extLst>
          </p:cNvPr>
          <p:cNvSpPr txBox="1"/>
          <p:nvPr/>
        </p:nvSpPr>
        <p:spPr>
          <a:xfrm>
            <a:off x="3541913" y="27700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E26E79E-293C-5B43-94B9-593FC520A376}"/>
              </a:ext>
            </a:extLst>
          </p:cNvPr>
          <p:cNvSpPr txBox="1"/>
          <p:nvPr/>
        </p:nvSpPr>
        <p:spPr>
          <a:xfrm>
            <a:off x="3431753" y="87599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1A0E2-869C-AE44-99D2-8960698ED691}"/>
              </a:ext>
            </a:extLst>
          </p:cNvPr>
          <p:cNvSpPr/>
          <p:nvPr/>
        </p:nvSpPr>
        <p:spPr>
          <a:xfrm>
            <a:off x="6202864" y="875990"/>
            <a:ext cx="247375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 Modes</a:t>
            </a: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dist_sync_device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dist_async_device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2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</a:t>
            </a:r>
            <a:r>
              <a:rPr lang="en-US" dirty="0" err="1"/>
              <a:t>MXNet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4F2A3F-075E-574A-84A7-1EBEFBC19B92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962833" y="1532822"/>
            <a:ext cx="468230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56F0A2-F2DA-6041-BB70-726AFAE3696C}"/>
              </a:ext>
            </a:extLst>
          </p:cNvPr>
          <p:cNvSpPr/>
          <p:nvPr/>
        </p:nvSpPr>
        <p:spPr>
          <a:xfrm>
            <a:off x="844526" y="711566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8B3CE-2DC4-8844-8F10-71C203601026}"/>
              </a:ext>
            </a:extLst>
          </p:cNvPr>
          <p:cNvSpPr/>
          <p:nvPr/>
        </p:nvSpPr>
        <p:spPr>
          <a:xfrm>
            <a:off x="376296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12B81B-566B-1445-AF84-A9094E6C0B51}"/>
              </a:ext>
            </a:extLst>
          </p:cNvPr>
          <p:cNvSpPr/>
          <p:nvPr/>
        </p:nvSpPr>
        <p:spPr>
          <a:xfrm>
            <a:off x="2239191" y="708819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50DF55B-4D30-AA4A-8DA8-A291D142F0B5}"/>
              </a:ext>
            </a:extLst>
          </p:cNvPr>
          <p:cNvSpPr/>
          <p:nvPr/>
        </p:nvSpPr>
        <p:spPr>
          <a:xfrm>
            <a:off x="3927759" y="706071"/>
            <a:ext cx="1173074" cy="821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KVStore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23DF8-10D2-D240-931C-50C05BAA492B}"/>
              </a:ext>
            </a:extLst>
          </p:cNvPr>
          <p:cNvCxnSpPr>
            <a:cxnSpLocks/>
            <a:stCxn id="13" idx="0"/>
            <a:endCxn id="42" idx="2"/>
          </p:cNvCxnSpPr>
          <p:nvPr/>
        </p:nvCxnSpPr>
        <p:spPr>
          <a:xfrm flipV="1">
            <a:off x="962833" y="1530075"/>
            <a:ext cx="1862895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BF931-CE35-7147-BCAB-57B00997B1E8}"/>
              </a:ext>
            </a:extLst>
          </p:cNvPr>
          <p:cNvCxnSpPr>
            <a:cxnSpLocks/>
            <a:stCxn id="13" idx="0"/>
            <a:endCxn id="47" idx="2"/>
          </p:cNvCxnSpPr>
          <p:nvPr/>
        </p:nvCxnSpPr>
        <p:spPr>
          <a:xfrm flipV="1">
            <a:off x="962833" y="1527327"/>
            <a:ext cx="35514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47151A-3B75-6E43-855D-B2FF7B96228D}"/>
              </a:ext>
            </a:extLst>
          </p:cNvPr>
          <p:cNvCxnSpPr>
            <a:cxnSpLocks/>
            <a:stCxn id="62" idx="0"/>
            <a:endCxn id="11" idx="2"/>
          </p:cNvCxnSpPr>
          <p:nvPr/>
        </p:nvCxnSpPr>
        <p:spPr>
          <a:xfrm flipH="1" flipV="1">
            <a:off x="1431063" y="1532822"/>
            <a:ext cx="1188623" cy="1109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9FD52E-5612-0546-9A47-43BEF9FF282B}"/>
              </a:ext>
            </a:extLst>
          </p:cNvPr>
          <p:cNvSpPr/>
          <p:nvPr/>
        </p:nvSpPr>
        <p:spPr>
          <a:xfrm>
            <a:off x="2033149" y="2642128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84E232-8DE1-8D4A-9D66-5A81AA1BE02E}"/>
              </a:ext>
            </a:extLst>
          </p:cNvPr>
          <p:cNvCxnSpPr>
            <a:cxnSpLocks/>
            <a:stCxn id="62" idx="0"/>
            <a:endCxn id="42" idx="2"/>
          </p:cNvCxnSpPr>
          <p:nvPr/>
        </p:nvCxnSpPr>
        <p:spPr>
          <a:xfrm flipV="1">
            <a:off x="2619686" y="1530075"/>
            <a:ext cx="206042" cy="1112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692700-3E28-5640-8C57-A0DFB75B3440}"/>
              </a:ext>
            </a:extLst>
          </p:cNvPr>
          <p:cNvCxnSpPr>
            <a:cxnSpLocks/>
            <a:stCxn id="62" idx="0"/>
            <a:endCxn id="47" idx="2"/>
          </p:cNvCxnSpPr>
          <p:nvPr/>
        </p:nvCxnSpPr>
        <p:spPr>
          <a:xfrm flipV="1">
            <a:off x="2619686" y="1527327"/>
            <a:ext cx="1894610" cy="11148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81DC94-314D-AE4C-A1AD-BBE6225245A1}"/>
              </a:ext>
            </a:extLst>
          </p:cNvPr>
          <p:cNvCxnSpPr>
            <a:cxnSpLocks/>
            <a:stCxn id="66" idx="0"/>
            <a:endCxn id="11" idx="2"/>
          </p:cNvCxnSpPr>
          <p:nvPr/>
        </p:nvCxnSpPr>
        <p:spPr>
          <a:xfrm flipH="1" flipV="1">
            <a:off x="1431063" y="1532822"/>
            <a:ext cx="3509596" cy="11017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30F80B6-505A-9149-8A68-F8F9E19BB34B}"/>
              </a:ext>
            </a:extLst>
          </p:cNvPr>
          <p:cNvSpPr/>
          <p:nvPr/>
        </p:nvSpPr>
        <p:spPr>
          <a:xfrm>
            <a:off x="4354122" y="2634592"/>
            <a:ext cx="1173074" cy="779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Worker</a:t>
            </a:r>
            <a:r>
              <a:rPr lang="en-US" sz="1200" baseline="-25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80EF53-E616-5F44-B904-9B8E72524C90}"/>
              </a:ext>
            </a:extLst>
          </p:cNvPr>
          <p:cNvCxnSpPr>
            <a:cxnSpLocks/>
            <a:stCxn id="66" idx="0"/>
            <a:endCxn id="42" idx="2"/>
          </p:cNvCxnSpPr>
          <p:nvPr/>
        </p:nvCxnSpPr>
        <p:spPr>
          <a:xfrm flipH="1" flipV="1">
            <a:off x="2825728" y="1530075"/>
            <a:ext cx="2114931" cy="11045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72A87B-B961-C341-A284-0955A6D74165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H="1" flipV="1">
            <a:off x="4514296" y="1527327"/>
            <a:ext cx="426363" cy="11072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DBB62D8-8E8E-B646-BBCE-1A09C39CA06A}"/>
              </a:ext>
            </a:extLst>
          </p:cNvPr>
          <p:cNvSpPr txBox="1"/>
          <p:nvPr/>
        </p:nvSpPr>
        <p:spPr>
          <a:xfrm>
            <a:off x="3541913" y="27700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E26E79E-293C-5B43-94B9-593FC520A376}"/>
              </a:ext>
            </a:extLst>
          </p:cNvPr>
          <p:cNvSpPr txBox="1"/>
          <p:nvPr/>
        </p:nvSpPr>
        <p:spPr>
          <a:xfrm>
            <a:off x="3431753" y="87599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94F2EDE-0545-3442-B89D-454408CE7BA6}"/>
              </a:ext>
            </a:extLst>
          </p:cNvPr>
          <p:cNvSpPr txBox="1"/>
          <p:nvPr/>
        </p:nvSpPr>
        <p:spPr>
          <a:xfrm>
            <a:off x="319630" y="3659846"/>
            <a:ext cx="8689142" cy="94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trainer =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gluon.Trainer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net.collect_params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'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sgd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{'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learning_rate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hyperparameters['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learning_rate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’]},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1A0E2-869C-AE44-99D2-8960698ED691}"/>
              </a:ext>
            </a:extLst>
          </p:cNvPr>
          <p:cNvSpPr/>
          <p:nvPr/>
        </p:nvSpPr>
        <p:spPr>
          <a:xfrm>
            <a:off x="6202864" y="875990"/>
            <a:ext cx="247375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KVStore</a:t>
            </a:r>
            <a:r>
              <a:rPr lang="en-US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 Modes</a:t>
            </a: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dist_sync_device</a:t>
            </a:r>
            <a:endParaRPr lang="en-US" dirty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  <a:p>
            <a:pPr marL="400050" indent="-400050">
              <a:buFont typeface="+mj-lt"/>
              <a:buAutoNum type="alphaLcPeriod"/>
            </a:pPr>
            <a:r>
              <a:rPr lang="en-US" dirty="0" err="1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dist_async_device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9847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CA9-D26E-154F-ACF8-9068E8D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34" y="2097848"/>
            <a:ext cx="8205304" cy="545741"/>
          </a:xfrm>
        </p:spPr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walk-through with a distributed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308641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8676491-1A99-974E-8C97-624AB2A8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9" y="310142"/>
            <a:ext cx="7791827" cy="81957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BC8C92-F9D4-DB41-94E4-10B5A992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353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97531E-6 L -0.00018 -0.528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4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3F35DA-C0F8-804A-8E6E-65AC7E7B974F}"/>
              </a:ext>
            </a:extLst>
          </p:cNvPr>
          <p:cNvSpPr txBox="1">
            <a:spLocks/>
          </p:cNvSpPr>
          <p:nvPr/>
        </p:nvSpPr>
        <p:spPr>
          <a:xfrm>
            <a:off x="385884" y="2452678"/>
            <a:ext cx="7772400" cy="1562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</a:rPr>
              <a:t>And don’t forget to check out:</a:t>
            </a:r>
            <a:br>
              <a:rPr lang="en-US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https://medium.com/apache-mxnet</a:t>
            </a:r>
            <a:br>
              <a:rPr lang="en-US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https://github.com/awslabs/amazon-sagemaker-examples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0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D0AF-0B59-7143-AEDF-7952FF75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can we do with Machine Learning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79707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We can classify things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845454-E4E8-8442-8673-869E8C6199BE}"/>
              </a:ext>
            </a:extLst>
          </p:cNvPr>
          <p:cNvSpPr/>
          <p:nvPr/>
        </p:nvSpPr>
        <p:spPr>
          <a:xfrm>
            <a:off x="336789" y="441983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www.slideshare.net</a:t>
            </a:r>
            <a:r>
              <a:rPr lang="en-US" sz="1100" dirty="0"/>
              <a:t>/</a:t>
            </a:r>
            <a:r>
              <a:rPr lang="en-US" sz="1100" dirty="0" err="1"/>
              <a:t>butest</a:t>
            </a:r>
            <a:r>
              <a:rPr lang="en-US" sz="1100" dirty="0"/>
              <a:t>/machine-learning-3860079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43A07-FA70-964D-8487-9DFF0E58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82" y="737867"/>
            <a:ext cx="4501117" cy="34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 can try to identify things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0133B-2092-6846-A953-1E57A4C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5" y="3892378"/>
            <a:ext cx="8112268" cy="815546"/>
          </a:xfrm>
        </p:spPr>
        <p:txBody>
          <a:bodyPr/>
          <a:lstStyle/>
          <a:p>
            <a:r>
              <a:rPr lang="en-US" dirty="0"/>
              <a:t>How many cats?</a:t>
            </a:r>
          </a:p>
          <a:p>
            <a:r>
              <a:rPr lang="en-US" dirty="0"/>
              <a:t>Complex tasks where you can’t code up explicit solutions</a:t>
            </a:r>
          </a:p>
          <a:p>
            <a:endParaRPr lang="en-US" dirty="0"/>
          </a:p>
        </p:txBody>
      </p:sp>
      <p:pic>
        <p:nvPicPr>
          <p:cNvPr id="5" name="Picture 4" descr="impossibly-cute-puppy-8.jpg">
            <a:extLst>
              <a:ext uri="{FF2B5EF4-FFF2-40B4-BE49-F238E27FC236}">
                <a16:creationId xmlns:a16="http://schemas.microsoft.com/office/drawing/2014/main" id="{88DBC613-22A6-134D-9A4D-3BAEE2FA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2209800" cy="1969322"/>
          </a:xfrm>
          <a:prstGeom prst="rect">
            <a:avLst/>
          </a:prstGeom>
        </p:spPr>
      </p:pic>
      <p:pic>
        <p:nvPicPr>
          <p:cNvPr id="6" name="Picture 5" descr="baby cub.jpg">
            <a:extLst>
              <a:ext uri="{FF2B5EF4-FFF2-40B4-BE49-F238E27FC236}">
                <a16:creationId xmlns:a16="http://schemas.microsoft.com/office/drawing/2014/main" id="{ACEA9E09-A8A9-5848-B312-FBD93185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09700"/>
            <a:ext cx="25908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F02AF-12FB-9545-991F-5383420B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333501"/>
            <a:ext cx="1066800" cy="1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We can try to find correlations between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09490-8742-8F41-B138-6D09471B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56" y="879572"/>
            <a:ext cx="6175169" cy="3416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845454-E4E8-8442-8673-869E8C6199BE}"/>
              </a:ext>
            </a:extLst>
          </p:cNvPr>
          <p:cNvSpPr/>
          <p:nvPr/>
        </p:nvSpPr>
        <p:spPr>
          <a:xfrm>
            <a:off x="336789" y="441983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upibi.org</a:t>
            </a:r>
            <a:r>
              <a:rPr lang="en-US" sz="1100" dirty="0"/>
              <a:t>/penn-team-uses-machine-learning-and-twitter-to-predict-heart-disease-risk/</a:t>
            </a:r>
          </a:p>
        </p:txBody>
      </p:sp>
    </p:spTree>
    <p:extLst>
      <p:ext uri="{BB962C8B-B14F-4D97-AF65-F5344CB8AC3E}">
        <p14:creationId xmlns:p14="http://schemas.microsoft.com/office/powerpoint/2010/main" val="98920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We can assign topics to articles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1F8DB-DFA9-FE43-8F35-DBE36C9B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58" y="964499"/>
            <a:ext cx="5165766" cy="2808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9F2CCB-321D-2743-9CAB-123775355EB3}"/>
              </a:ext>
            </a:extLst>
          </p:cNvPr>
          <p:cNvSpPr/>
          <p:nvPr/>
        </p:nvSpPr>
        <p:spPr>
          <a:xfrm>
            <a:off x="336789" y="4200142"/>
            <a:ext cx="6953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medium.com</a:t>
            </a:r>
            <a:r>
              <a:rPr lang="en-US" sz="1050" dirty="0"/>
              <a:t>/@</a:t>
            </a:r>
            <a:r>
              <a:rPr lang="en-US" sz="1050" dirty="0" err="1"/>
              <a:t>connectwithghosh</a:t>
            </a:r>
            <a:r>
              <a:rPr lang="en-US" sz="1050" dirty="0"/>
              <a:t>/topic-modelling-with-latent-dirichlet-allocation-lda-in-pyspark-2cb3ebd5678e</a:t>
            </a:r>
          </a:p>
        </p:txBody>
      </p:sp>
    </p:spTree>
    <p:extLst>
      <p:ext uri="{BB962C8B-B14F-4D97-AF65-F5344CB8AC3E}">
        <p14:creationId xmlns:p14="http://schemas.microsoft.com/office/powerpoint/2010/main" val="33016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When not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E6EA-F8F4-1C4E-A569-5A4EF7B6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229600" cy="3472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 Social Security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Stripping suffixes off English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numerical solution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Address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Situating Deep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D34BB8-4610-E147-85DB-F85DBCF532C7}"/>
              </a:ext>
            </a:extLst>
          </p:cNvPr>
          <p:cNvGraphicFramePr/>
          <p:nvPr>
            <p:extLst/>
          </p:nvPr>
        </p:nvGraphicFramePr>
        <p:xfrm>
          <a:off x="3593213" y="1042218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42860C-68C7-9C45-8DF2-3B8B179B884A}"/>
              </a:ext>
            </a:extLst>
          </p:cNvPr>
          <p:cNvSpPr txBox="1">
            <a:spLocks/>
          </p:cNvSpPr>
          <p:nvPr/>
        </p:nvSpPr>
        <p:spPr>
          <a:xfrm>
            <a:off x="197891" y="761580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/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Can machines do what we can? </a:t>
            </a:r>
            <a:br>
              <a:rPr lang="en-US" sz="2400" dirty="0"/>
            </a:br>
            <a:r>
              <a:rPr lang="en-US" sz="2400" dirty="0"/>
              <a:t>(Turing, 1950)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B9CDBB-9EAD-DA4D-BB8B-01B0708EBACE}"/>
              </a:ext>
            </a:extLst>
          </p:cNvPr>
          <p:cNvGrpSpPr/>
          <p:nvPr/>
        </p:nvGrpSpPr>
        <p:grpSpPr>
          <a:xfrm>
            <a:off x="0" y="2961856"/>
            <a:ext cx="4451793" cy="1064321"/>
            <a:chOff x="91433" y="2758999"/>
            <a:chExt cx="4451793" cy="1064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78015C-C9C9-F44F-AF27-5E4B26CD7721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869833-D652-B949-BB3E-BE28D7B55E62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5DBD-AAEE-1A43-9DA7-D15BC92366A7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CB3512-3C56-CC4F-BCF7-20E9DD9DEBCD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818CF5-5BF0-9145-897A-21591DBB81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62F88-7618-0B43-A0F1-774BDB0E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90708B-F902-A341-9194-B11D6E89ABB0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F1441-9BAD-FA4D-870E-80F8477561D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60FE56-9E0C-2546-8B7E-880DC1986D12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92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25601</TotalTime>
  <Words>783</Words>
  <Application>Microsoft Macintosh PowerPoint</Application>
  <PresentationFormat>On-screen Show (16:9)</PresentationFormat>
  <Paragraphs>199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Roadmap</vt:lpstr>
      <vt:lpstr>1. What can we do with Machine Learning and Deep Learning</vt:lpstr>
      <vt:lpstr>PowerPoint Presentation</vt:lpstr>
      <vt:lpstr>We can try to identify things in pictures</vt:lpstr>
      <vt:lpstr>PowerPoint Presentation</vt:lpstr>
      <vt:lpstr>PowerPoint Presentation</vt:lpstr>
      <vt:lpstr>When not to use machine learning?</vt:lpstr>
      <vt:lpstr>Situating Deep Learning</vt:lpstr>
      <vt:lpstr>(Artificial) Neural Networks (ANN)</vt:lpstr>
      <vt:lpstr>Deep Neural Networks</vt:lpstr>
      <vt:lpstr>2. What are the pain points of ML and DL?</vt:lpstr>
      <vt:lpstr>Machine Learning (and DL) to Production</vt:lpstr>
      <vt:lpstr>3. How does SageMaker mitigate those pain points and provide leverage?</vt:lpstr>
      <vt:lpstr>Using SageMaker Python SDK</vt:lpstr>
      <vt:lpstr>PowerPoint Presentation</vt:lpstr>
      <vt:lpstr>4. Walk-throughs with MXNet and SageMaker</vt:lpstr>
      <vt:lpstr>Using SageMaker Python SDK</vt:lpstr>
      <vt:lpstr>PowerPoint Presentation</vt:lpstr>
      <vt:lpstr>SageMaker walk-through with a built-in example</vt:lpstr>
      <vt:lpstr>Distributed training with MXNet</vt:lpstr>
      <vt:lpstr>Distributed training with MXNet</vt:lpstr>
      <vt:lpstr>Distributed training with MXNet</vt:lpstr>
      <vt:lpstr>SageMaker walk-through with a distributed training example</vt:lpstr>
      <vt:lpstr>Hyperparameter optimization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155</cp:revision>
  <dcterms:created xsi:type="dcterms:W3CDTF">2016-06-17T18:22:10Z</dcterms:created>
  <dcterms:modified xsi:type="dcterms:W3CDTF">2018-10-12T23:53:43Z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